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4" r:id="rId2"/>
    <p:sldId id="296" r:id="rId3"/>
    <p:sldId id="272" r:id="rId4"/>
    <p:sldId id="275" r:id="rId5"/>
    <p:sldId id="270" r:id="rId6"/>
    <p:sldId id="297" r:id="rId7"/>
    <p:sldId id="298" r:id="rId8"/>
    <p:sldId id="299" r:id="rId9"/>
    <p:sldId id="300" r:id="rId10"/>
  </p:sldIdLst>
  <p:sldSz cx="9144000" cy="6858000" type="screen4x3"/>
  <p:notesSz cx="6819900" cy="9918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4" userDrawn="1">
          <p15:clr>
            <a:srgbClr val="A4A3A4"/>
          </p15:clr>
        </p15:guide>
        <p15:guide id="2" pos="2148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oung M.A." initials="YM" lastIdx="0" clrIdx="0">
    <p:extLst>
      <p:ext uri="{19B8F6BF-5375-455C-9EA6-DF929625EA0E}">
        <p15:presenceInfo xmlns:p15="http://schemas.microsoft.com/office/powerpoint/2012/main" userId="S-1-5-21-2015846570-11164191-355810188-32642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724" autoAdjust="0"/>
    <p:restoredTop sz="75311" autoAdjust="0"/>
  </p:normalViewPr>
  <p:slideViewPr>
    <p:cSldViewPr>
      <p:cViewPr varScale="1">
        <p:scale>
          <a:sx n="65" d="100"/>
          <a:sy n="65" d="100"/>
        </p:scale>
        <p:origin x="1373" y="43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00" d="100"/>
          <a:sy n="100" d="100"/>
        </p:scale>
        <p:origin x="-3468" y="222"/>
      </p:cViewPr>
      <p:guideLst>
        <p:guide orient="horz" pos="3124"/>
        <p:guide pos="214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5290" cy="4976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63032" y="0"/>
            <a:ext cx="2955290" cy="49765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9F5E85-4F85-4BA8-990D-78067C32EDD6}" type="datetimeFigureOut">
              <a:rPr lang="en-GB" smtClean="0"/>
              <a:t>16/11/2017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21044"/>
            <a:ext cx="2955290" cy="49765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63032" y="9421044"/>
            <a:ext cx="2955290" cy="49765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BA8D57-5698-4E40-82B4-EAD5624F062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0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5290" cy="4959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63032" y="0"/>
            <a:ext cx="2955290" cy="4959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E8D732-111D-48B4-9865-3BD64E8B178A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30275" y="744538"/>
            <a:ext cx="4959350" cy="37195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1990" y="4711383"/>
            <a:ext cx="5455920" cy="446341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1044"/>
            <a:ext cx="2955290" cy="4959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63032" y="9421044"/>
            <a:ext cx="2955290" cy="4959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51EA0F-5DF0-43BA-8D61-B322E08498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913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fld id="{3B634CF1-BA75-408A-B5BF-AF1B18688D26}" type="slidenum">
              <a:rPr lang="en-US" altLang="en-US"/>
              <a:pPr eaLnBrk="1" hangingPunct="1">
                <a:spcBef>
                  <a:spcPct val="0"/>
                </a:spcBef>
              </a:pPr>
              <a:t>1</a:t>
            </a:fld>
            <a:endParaRPr lang="en-US" altLang="en-US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49325" y="757238"/>
            <a:ext cx="4922838" cy="369252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7742" y="4711383"/>
            <a:ext cx="5004417" cy="446169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467" tIns="44440" rIns="90467" bIns="44440" numCol="1" anchor="t" anchorCtr="0" compatLnSpc="1">
            <a:prstTxWarp prst="textNoShape">
              <a:avLst/>
            </a:prstTxWarp>
          </a:bodyPr>
          <a:lstStyle/>
          <a:p>
            <a:pPr defTabSz="931863"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43943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B2788C33-1E12-4D90-ABD1-30F9B6FD08B5}" type="slidenum">
              <a:rPr lang="en-US" altLang="en-US" sz="1200" b="0">
                <a:solidFill>
                  <a:schemeClr val="tx1"/>
                </a:solidFill>
              </a:rPr>
              <a:pPr eaLnBrk="1" hangingPunct="1"/>
              <a:t>3</a:t>
            </a:fld>
            <a:endParaRPr lang="en-US" altLang="en-US" sz="1200" b="0">
              <a:solidFill>
                <a:schemeClr val="tx1"/>
              </a:solidFill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8966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4F2D99DD-F70A-43EC-AE4C-791895FBC002}" type="slidenum">
              <a:rPr lang="en-US" altLang="en-US" sz="1200" b="0">
                <a:solidFill>
                  <a:schemeClr val="tx1"/>
                </a:solidFill>
              </a:rPr>
              <a:pPr eaLnBrk="1" hangingPunct="1"/>
              <a:t>4</a:t>
            </a:fld>
            <a:endParaRPr lang="en-US" altLang="en-US" sz="1200" b="0">
              <a:solidFill>
                <a:schemeClr val="tx1"/>
              </a:solidFill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0583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9pPr>
          </a:lstStyle>
          <a:p>
            <a:pPr eaLnBrk="1" hangingPunct="1"/>
            <a:fld id="{7DB5FA9A-9F35-4DD2-8106-16AAEDC57A8D}" type="slidenum">
              <a:rPr lang="en-US" altLang="en-US" sz="1200" b="0">
                <a:solidFill>
                  <a:schemeClr val="tx1"/>
                </a:solidFill>
              </a:rPr>
              <a:pPr eaLnBrk="1" hangingPunct="1"/>
              <a:t>5</a:t>
            </a:fld>
            <a:endParaRPr lang="en-US" altLang="en-US" sz="1200" b="0">
              <a:solidFill>
                <a:schemeClr val="tx1"/>
              </a:solidFill>
            </a:endParaRPr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949325" y="757238"/>
            <a:ext cx="4922838" cy="3692525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07742" y="4711383"/>
            <a:ext cx="5004417" cy="446169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20" tIns="45709" rIns="91420" bIns="45709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  <a:p>
            <a:pPr eaLnBrk="1" hangingPunct="1">
              <a:spcBef>
                <a:spcPct val="0"/>
              </a:spcBef>
            </a:pPr>
            <a:endParaRPr lang="en-US" altLang="en-US" dirty="0"/>
          </a:p>
          <a:p>
            <a:pPr eaLnBrk="1" hangingPunct="1">
              <a:spcBef>
                <a:spcPct val="0"/>
              </a:spcBef>
            </a:pPr>
            <a:endParaRPr lang="en-US" altLang="en-US" dirty="0"/>
          </a:p>
          <a:p>
            <a:pPr eaLnBrk="1" hangingPunct="1">
              <a:spcBef>
                <a:spcPct val="0"/>
              </a:spcBef>
            </a:pPr>
            <a:endParaRPr lang="en-US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48993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1EA0F-5DF0-43BA-8D61-B322E084989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533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51EA0F-5DF0-43BA-8D61-B322E08498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327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53975"/>
            <a:ext cx="7772400" cy="64633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200" y="2514600"/>
            <a:ext cx="4419600" cy="461665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26700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63299A-589E-41AB-91AB-C28182189A3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58097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DAF4B8F-2CB2-4D4A-936A-0528D4CE1465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6485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" y="86380"/>
            <a:ext cx="8915400" cy="523220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4876800" cy="46166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D463299A-589E-41AB-91AB-C28182189A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308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cusyoung/otp-tutorial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Slide Number Placeholder 3"/>
          <p:cNvSpPr>
            <a:spLocks noGrp="1"/>
          </p:cNvSpPr>
          <p:nvPr>
            <p:ph type="sldNum" sz="quarter" idx="10"/>
          </p:nvPr>
        </p:nvSpPr>
        <p:spPr bwMode="auto">
          <a:xfrm>
            <a:off x="457200" y="6356350"/>
            <a:ext cx="213360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20000"/>
              </a:spcBef>
              <a:defRPr sz="2400" b="1">
                <a:solidFill>
                  <a:srgbClr val="262626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spcBef>
                <a:spcPct val="0"/>
              </a:spcBef>
            </a:pPr>
            <a:endParaRPr lang="en-US" altLang="en-US" sz="1400">
              <a:solidFill>
                <a:srgbClr val="404040"/>
              </a:solidFill>
            </a:endParaRPr>
          </a:p>
          <a:p>
            <a:pPr eaLnBrk="1" hangingPunct="1">
              <a:spcBef>
                <a:spcPct val="0"/>
              </a:spcBef>
            </a:pPr>
            <a:endParaRPr lang="en-US" altLang="en-US" sz="1400">
              <a:solidFill>
                <a:srgbClr val="404040"/>
              </a:solidFill>
            </a:endParaRPr>
          </a:p>
        </p:txBody>
      </p:sp>
      <p:sp>
        <p:nvSpPr>
          <p:cNvPr id="3075" name="Rectangle 2"/>
          <p:cNvSpPr>
            <a:spLocks noChangeArrowheads="1"/>
          </p:cNvSpPr>
          <p:nvPr/>
        </p:nvSpPr>
        <p:spPr bwMode="auto">
          <a:xfrm>
            <a:off x="152400" y="2895600"/>
            <a:ext cx="3352800" cy="1467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25400" bIns="25400">
            <a:spAutoFit/>
          </a:bodyPr>
          <a:lstStyle>
            <a:lvl1pPr eaLnBrk="0" hangingPunct="0">
              <a:spcBef>
                <a:spcPct val="20000"/>
              </a:spcBef>
              <a:defRPr sz="2400" b="1">
                <a:solidFill>
                  <a:srgbClr val="262626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2000" dirty="0"/>
              <a:t>Marcus Young</a:t>
            </a:r>
          </a:p>
          <a:p>
            <a:pPr>
              <a:spcBef>
                <a:spcPct val="50000"/>
              </a:spcBef>
            </a:pPr>
            <a:r>
              <a:rPr lang="en-US" altLang="en-US" sz="1800" dirty="0"/>
              <a:t>Transportation Research Group</a:t>
            </a:r>
          </a:p>
          <a:p>
            <a:pPr>
              <a:spcBef>
                <a:spcPct val="0"/>
              </a:spcBef>
            </a:pPr>
            <a:r>
              <a:rPr lang="en-US" altLang="en-US" sz="1800" dirty="0"/>
              <a:t>University of Southampton</a:t>
            </a:r>
          </a:p>
          <a:p>
            <a:pPr>
              <a:spcBef>
                <a:spcPct val="50000"/>
              </a:spcBef>
            </a:pPr>
            <a:r>
              <a:rPr lang="en-US" altLang="en-US" sz="1800" dirty="0"/>
              <a:t>16 November 2017</a:t>
            </a:r>
            <a:endParaRPr lang="en-US" altLang="en-US" dirty="0"/>
          </a:p>
        </p:txBody>
      </p:sp>
      <p:sp>
        <p:nvSpPr>
          <p:cNvPr id="3078" name="Text Box 5"/>
          <p:cNvSpPr txBox="1">
            <a:spLocks noChangeArrowheads="1"/>
          </p:cNvSpPr>
          <p:nvPr/>
        </p:nvSpPr>
        <p:spPr bwMode="auto">
          <a:xfrm>
            <a:off x="76200" y="76200"/>
            <a:ext cx="9030870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defRPr sz="2400" b="1">
                <a:solidFill>
                  <a:srgbClr val="262626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3600" dirty="0" err="1">
                <a:solidFill>
                  <a:srgbClr val="000000"/>
                </a:solidFill>
              </a:rPr>
              <a:t>OpenTripPlanner</a:t>
            </a:r>
            <a:r>
              <a:rPr lang="en-US" altLang="en-US" sz="3600" dirty="0">
                <a:solidFill>
                  <a:srgbClr val="000000"/>
                </a:solidFill>
              </a:rPr>
              <a:t> – creating and querying your</a:t>
            </a:r>
          </a:p>
          <a:p>
            <a:pPr>
              <a:spcBef>
                <a:spcPct val="0"/>
              </a:spcBef>
            </a:pPr>
            <a:r>
              <a:rPr lang="en-US" altLang="en-US" sz="3600" dirty="0">
                <a:solidFill>
                  <a:srgbClr val="000000"/>
                </a:solidFill>
              </a:rPr>
              <a:t>own multi-modal route planner</a:t>
            </a:r>
            <a:endParaRPr lang="en-US" altLang="en-US" sz="3600" dirty="0">
              <a:solidFill>
                <a:schemeClr val="tx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00" y="6257925"/>
            <a:ext cx="2057926" cy="463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9648CF-6328-4E8C-8048-8D92BD92A4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1828800"/>
            <a:ext cx="4741329" cy="351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56518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2F2182-7EE5-42E6-82FC-8E077EFEA60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524000"/>
            <a:ext cx="3426097" cy="342900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87F1DD-FC22-4F61-B914-8EE3BC069CC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24000"/>
            <a:ext cx="3429000" cy="3429000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F9682E6F-A2FB-4E2E-8833-6D138BAB4777}"/>
              </a:ext>
            </a:extLst>
          </p:cNvPr>
          <p:cNvSpPr txBox="1">
            <a:spLocks noChangeArrowheads="1"/>
          </p:cNvSpPr>
          <p:nvPr/>
        </p:nvSpPr>
        <p:spPr>
          <a:xfrm>
            <a:off x="76200" y="120650"/>
            <a:ext cx="9023350" cy="954107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dirty="0"/>
              <a:t>Key part of my research was developing station choice models to define probabilistic station catchments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1D013D-8475-4813-BFBC-6E4C36AC7E5C}"/>
              </a:ext>
            </a:extLst>
          </p:cNvPr>
          <p:cNvSpPr txBox="1"/>
          <p:nvPr/>
        </p:nvSpPr>
        <p:spPr>
          <a:xfrm>
            <a:off x="1219200" y="5057001"/>
            <a:ext cx="266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Probability of alternative stations being chosen for a postcode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E7AF01-729D-4B5F-8999-8D9CF3A3FF4D}"/>
              </a:ext>
            </a:extLst>
          </p:cNvPr>
          <p:cNvSpPr txBox="1"/>
          <p:nvPr/>
        </p:nvSpPr>
        <p:spPr>
          <a:xfrm>
            <a:off x="5486400" y="5195500"/>
            <a:ext cx="2438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Probabilistic catchment for a station</a:t>
            </a:r>
          </a:p>
        </p:txBody>
      </p:sp>
    </p:spTree>
    <p:extLst>
      <p:ext uri="{BB962C8B-B14F-4D97-AF65-F5344CB8AC3E}">
        <p14:creationId xmlns:p14="http://schemas.microsoft.com/office/powerpoint/2010/main" val="2630384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Number Placeholder 3"/>
          <p:cNvSpPr>
            <a:spLocks noGrp="1"/>
          </p:cNvSpPr>
          <p:nvPr>
            <p:ph type="sldNum" sz="quarter" idx="10"/>
          </p:nvPr>
        </p:nvSpPr>
        <p:spPr bwMode="auto">
          <a:xfrm>
            <a:off x="76200" y="6416675"/>
            <a:ext cx="2133600" cy="365125"/>
          </a:xfrm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9pPr>
          </a:lstStyle>
          <a:p>
            <a:pPr algn="l" eaLnBrk="1" hangingPunct="1"/>
            <a:endParaRPr lang="en-US" altLang="en-US" sz="1400">
              <a:solidFill>
                <a:srgbClr val="404040"/>
              </a:solidFill>
            </a:endParaRPr>
          </a:p>
          <a:p>
            <a:pPr algn="l" eaLnBrk="1" hangingPunct="1"/>
            <a:fld id="{82099C25-DD38-4DE5-9215-EB4A574BF43C}" type="slidenum">
              <a:rPr lang="en-US" altLang="en-US" sz="1400">
                <a:solidFill>
                  <a:srgbClr val="404040"/>
                </a:solidFill>
              </a:rPr>
              <a:pPr algn="l" eaLnBrk="1" hangingPunct="1"/>
              <a:t>3</a:t>
            </a:fld>
            <a:endParaRPr lang="en-US" altLang="en-US" sz="1400">
              <a:solidFill>
                <a:srgbClr val="404040"/>
              </a:solidFill>
            </a:endParaRPr>
          </a:p>
        </p:txBody>
      </p:sp>
      <p:sp>
        <p:nvSpPr>
          <p:cNvPr id="11267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76200" y="120650"/>
            <a:ext cx="9023350" cy="954107"/>
          </a:xfrm>
        </p:spPr>
        <p:txBody>
          <a:bodyPr/>
          <a:lstStyle/>
          <a:p>
            <a:pPr eaLnBrk="1" hangingPunct="1"/>
            <a:r>
              <a:rPr lang="en-US" altLang="en-US" dirty="0"/>
              <a:t>To calibrate models I needed data on station access journeys and the train leg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1A5CC0-CF8D-4F29-8D11-BB4C6CA616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167" y="1600200"/>
            <a:ext cx="5953665" cy="1102530"/>
          </a:xfrm>
          <a:prstGeom prst="rect">
            <a:avLst/>
          </a:prstGeom>
        </p:spPr>
      </p:pic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34D598EB-F289-451D-A6B4-B3606D7E40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6052781"/>
              </p:ext>
            </p:extLst>
          </p:nvPr>
        </p:nvGraphicFramePr>
        <p:xfrm>
          <a:off x="533400" y="2971800"/>
          <a:ext cx="8077200" cy="2933800"/>
        </p:xfrm>
        <a:graphic>
          <a:graphicData uri="http://schemas.openxmlformats.org/drawingml/2006/table">
            <a:tbl>
              <a:tblPr firstRow="1" bandCol="1">
                <a:tableStyleId>{3B4B98B0-60AC-42C2-AFA5-B58CD77FA1E5}</a:tableStyleId>
              </a:tblPr>
              <a:tblGrid>
                <a:gridCol w="821424">
                  <a:extLst>
                    <a:ext uri="{9D8B030D-6E8A-4147-A177-3AD203B41FA5}">
                      <a16:colId xmlns:a16="http://schemas.microsoft.com/office/drawing/2014/main" val="773059531"/>
                    </a:ext>
                  </a:extLst>
                </a:gridCol>
                <a:gridCol w="665444">
                  <a:extLst>
                    <a:ext uri="{9D8B030D-6E8A-4147-A177-3AD203B41FA5}">
                      <a16:colId xmlns:a16="http://schemas.microsoft.com/office/drawing/2014/main" val="1634301923"/>
                    </a:ext>
                  </a:extLst>
                </a:gridCol>
                <a:gridCol w="635566">
                  <a:extLst>
                    <a:ext uri="{9D8B030D-6E8A-4147-A177-3AD203B41FA5}">
                      <a16:colId xmlns:a16="http://schemas.microsoft.com/office/drawing/2014/main" val="3163126862"/>
                    </a:ext>
                  </a:extLst>
                </a:gridCol>
                <a:gridCol w="773166">
                  <a:extLst>
                    <a:ext uri="{9D8B030D-6E8A-4147-A177-3AD203B41FA5}">
                      <a16:colId xmlns:a16="http://schemas.microsoft.com/office/drawing/2014/main" val="3617715917"/>
                    </a:ext>
                  </a:extLst>
                </a:gridCol>
                <a:gridCol w="524196">
                  <a:extLst>
                    <a:ext uri="{9D8B030D-6E8A-4147-A177-3AD203B41FA5}">
                      <a16:colId xmlns:a16="http://schemas.microsoft.com/office/drawing/2014/main" val="505026859"/>
                    </a:ext>
                  </a:extLst>
                </a:gridCol>
                <a:gridCol w="743434">
                  <a:extLst>
                    <a:ext uri="{9D8B030D-6E8A-4147-A177-3AD203B41FA5}">
                      <a16:colId xmlns:a16="http://schemas.microsoft.com/office/drawing/2014/main" val="2648600544"/>
                    </a:ext>
                  </a:extLst>
                </a:gridCol>
                <a:gridCol w="743434">
                  <a:extLst>
                    <a:ext uri="{9D8B030D-6E8A-4147-A177-3AD203B41FA5}">
                      <a16:colId xmlns:a16="http://schemas.microsoft.com/office/drawing/2014/main" val="1692609555"/>
                    </a:ext>
                  </a:extLst>
                </a:gridCol>
                <a:gridCol w="639213">
                  <a:extLst>
                    <a:ext uri="{9D8B030D-6E8A-4147-A177-3AD203B41FA5}">
                      <a16:colId xmlns:a16="http://schemas.microsoft.com/office/drawing/2014/main" val="2388897156"/>
                    </a:ext>
                  </a:extLst>
                </a:gridCol>
                <a:gridCol w="475938">
                  <a:extLst>
                    <a:ext uri="{9D8B030D-6E8A-4147-A177-3AD203B41FA5}">
                      <a16:colId xmlns:a16="http://schemas.microsoft.com/office/drawing/2014/main" val="1682369408"/>
                    </a:ext>
                  </a:extLst>
                </a:gridCol>
                <a:gridCol w="743434">
                  <a:extLst>
                    <a:ext uri="{9D8B030D-6E8A-4147-A177-3AD203B41FA5}">
                      <a16:colId xmlns:a16="http://schemas.microsoft.com/office/drawing/2014/main" val="3317561928"/>
                    </a:ext>
                  </a:extLst>
                </a:gridCol>
                <a:gridCol w="778551">
                  <a:extLst>
                    <a:ext uri="{9D8B030D-6E8A-4147-A177-3AD203B41FA5}">
                      <a16:colId xmlns:a16="http://schemas.microsoft.com/office/drawing/2014/main" val="739243178"/>
                    </a:ext>
                  </a:extLst>
                </a:gridCol>
                <a:gridCol w="533400">
                  <a:extLst>
                    <a:ext uri="{9D8B030D-6E8A-4147-A177-3AD203B41FA5}">
                      <a16:colId xmlns:a16="http://schemas.microsoft.com/office/drawing/2014/main" val="2064723893"/>
                    </a:ext>
                  </a:extLst>
                </a:gridCol>
              </a:tblGrid>
              <a:tr h="58898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individual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Choice set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Chosen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Distance (road)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Time (road)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Duration  (mode specific)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Train leg duration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Walk time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Wait time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Transfers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On-train time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Fare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72000" marT="0" marB="0"/>
                </a:tc>
                <a:extLst>
                  <a:ext uri="{0D108BD9-81ED-4DB2-BD59-A6C34878D82A}">
                    <a16:rowId xmlns:a16="http://schemas.microsoft.com/office/drawing/2014/main" val="1601258394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ADR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0.64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2.48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9.40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28.33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2.33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6.40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015600121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COA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2.06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6.13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26.63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26.33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2.33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24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6.20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495465392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WFF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3.94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12.93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41.12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43.00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0.00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37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6.40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036331912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CBC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3.85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13.20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50.12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41.00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0.00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35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6.40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111520234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HLY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7.66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16.03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83.55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34.10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8.10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6.90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62004853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KWD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5.69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20.10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68.62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58.10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8.10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50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6.20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68757557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BAI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5.17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14.73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65.30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19.33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2.33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17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5.80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811829264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CBS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3.85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11.27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48.67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23.33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2.33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21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5.90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650054258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CRF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8.22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17.32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97.47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36.10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8.10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28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>
                          <a:effectLst/>
                        </a:rPr>
                        <a:t>6.90</a:t>
                      </a:r>
                      <a:endParaRPr lang="en-GB" sz="140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046325955"/>
                  </a:ext>
                </a:extLst>
              </a:tr>
              <a:tr h="229372">
                <a:tc>
                  <a:txBody>
                    <a:bodyPr/>
                    <a:lstStyle/>
                    <a:p>
                      <a:pPr marL="0" marR="0" algn="l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1556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DRU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3.35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8.92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37.18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33.33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2.33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31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marL="0" marR="0" algn="r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400" dirty="0">
                          <a:effectLst/>
                        </a:rPr>
                        <a:t>6.70</a:t>
                      </a:r>
                      <a:endParaRPr lang="en-GB" sz="1400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316916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62426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Number Placeholder 3"/>
          <p:cNvSpPr>
            <a:spLocks noGrp="1"/>
          </p:cNvSpPr>
          <p:nvPr>
            <p:ph type="sldNum" sz="quarter" idx="10"/>
          </p:nvPr>
        </p:nvSpPr>
        <p:spPr bwMode="auto">
          <a:xfrm>
            <a:off x="76200" y="6416675"/>
            <a:ext cx="2133600" cy="365125"/>
          </a:xfrm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9pPr>
          </a:lstStyle>
          <a:p>
            <a:pPr algn="l" eaLnBrk="1" hangingPunct="1"/>
            <a:endParaRPr lang="en-US" altLang="en-US" sz="1400">
              <a:solidFill>
                <a:srgbClr val="404040"/>
              </a:solidFill>
            </a:endParaRPr>
          </a:p>
          <a:p>
            <a:pPr algn="l" eaLnBrk="1" hangingPunct="1"/>
            <a:fld id="{64D5C92B-524D-4380-875C-ABCDB3C61BE5}" type="slidenum">
              <a:rPr lang="en-US" altLang="en-US" sz="1400">
                <a:solidFill>
                  <a:srgbClr val="404040"/>
                </a:solidFill>
              </a:rPr>
              <a:pPr algn="l" eaLnBrk="1" hangingPunct="1"/>
              <a:t>4</a:t>
            </a:fld>
            <a:endParaRPr lang="en-US" altLang="en-US" sz="1400">
              <a:solidFill>
                <a:srgbClr val="404040"/>
              </a:solidFill>
            </a:endParaRPr>
          </a:p>
        </p:txBody>
      </p:sp>
      <p:sp>
        <p:nvSpPr>
          <p:cNvPr id="14339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76200" y="120650"/>
            <a:ext cx="9023350" cy="954107"/>
          </a:xfrm>
        </p:spPr>
        <p:txBody>
          <a:bodyPr/>
          <a:lstStyle/>
          <a:p>
            <a:pPr eaLnBrk="1" hangingPunct="1"/>
            <a:r>
              <a:rPr lang="en-US" altLang="en-US" dirty="0"/>
              <a:t>Variety of route planning tools were considered, but found unsuitable and rejected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C0ABB0C-D1B5-4D74-987D-73FC346214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845" y="1423316"/>
            <a:ext cx="3273946" cy="187157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B191BC-12F5-4562-8D86-52A83407B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845" y="3556755"/>
            <a:ext cx="3273946" cy="94728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E73C33D-6516-4C40-B8A8-3455821CF211}"/>
              </a:ext>
            </a:extLst>
          </p:cNvPr>
          <p:cNvSpPr/>
          <p:nvPr/>
        </p:nvSpPr>
        <p:spPr>
          <a:xfrm>
            <a:off x="664845" y="4765900"/>
            <a:ext cx="327394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/>
              <a:t>Online services - not free and restricted to current services - not useful for planning or retrospective analysis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13964B4-6DCD-4A5A-9AC0-E1C41CFCDB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24400" y="1420926"/>
            <a:ext cx="3602355" cy="21053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E645D07-3B69-42D9-AFE5-A49C27E6D1E0}"/>
              </a:ext>
            </a:extLst>
          </p:cNvPr>
          <p:cNvSpPr txBox="1"/>
          <p:nvPr/>
        </p:nvSpPr>
        <p:spPr>
          <a:xfrm>
            <a:off x="4724400" y="3676454"/>
            <a:ext cx="36023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Commercial desktop options – expensive, and restrictive.</a:t>
            </a:r>
          </a:p>
        </p:txBody>
      </p:sp>
    </p:spTree>
    <p:extLst>
      <p:ext uri="{BB962C8B-B14F-4D97-AF65-F5344CB8AC3E}">
        <p14:creationId xmlns:p14="http://schemas.microsoft.com/office/powerpoint/2010/main" val="2037024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Number Placeholder 3"/>
          <p:cNvSpPr>
            <a:spLocks noGrp="1"/>
          </p:cNvSpPr>
          <p:nvPr>
            <p:ph type="sldNum" sz="quarter" idx="10"/>
          </p:nvPr>
        </p:nvSpPr>
        <p:spPr bwMode="auto">
          <a:xfrm>
            <a:off x="76200" y="6416675"/>
            <a:ext cx="2133600" cy="365125"/>
          </a:xfrm>
          <a:ln>
            <a:miter lim="800000"/>
            <a:headEnd/>
            <a:tailEnd/>
          </a:ln>
        </p:spPr>
        <p:txBody>
          <a:bodyPr/>
          <a:lstStyle>
            <a:lvl1pPr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rgbClr val="000099"/>
                </a:solidFill>
                <a:latin typeface="Calibri" panose="020F0502020204030204" pitchFamily="34" charset="0"/>
              </a:defRPr>
            </a:lvl9pPr>
          </a:lstStyle>
          <a:p>
            <a:pPr algn="l" eaLnBrk="1" hangingPunct="1"/>
            <a:endParaRPr lang="en-US" altLang="en-US" sz="1400">
              <a:solidFill>
                <a:srgbClr val="404040"/>
              </a:solidFill>
            </a:endParaRPr>
          </a:p>
          <a:p>
            <a:pPr algn="l" eaLnBrk="1" hangingPunct="1"/>
            <a:fld id="{FEDD9991-C954-4CC7-9947-AEC9FCDAD068}" type="slidenum">
              <a:rPr lang="en-US" altLang="en-US" sz="1400">
                <a:solidFill>
                  <a:srgbClr val="404040"/>
                </a:solidFill>
              </a:rPr>
              <a:pPr algn="l" eaLnBrk="1" hangingPunct="1"/>
              <a:t>5</a:t>
            </a:fld>
            <a:endParaRPr lang="en-US" altLang="en-US" sz="1400">
              <a:solidFill>
                <a:srgbClr val="404040"/>
              </a:solidFill>
            </a:endParaRPr>
          </a:p>
        </p:txBody>
      </p:sp>
      <p:sp>
        <p:nvSpPr>
          <p:cNvPr id="9221" name="Text Box 4"/>
          <p:cNvSpPr txBox="1">
            <a:spLocks noChangeArrowheads="1"/>
          </p:cNvSpPr>
          <p:nvPr/>
        </p:nvSpPr>
        <p:spPr bwMode="auto">
          <a:xfrm>
            <a:off x="288925" y="60325"/>
            <a:ext cx="1841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spcBef>
                <a:spcPct val="20000"/>
              </a:spcBef>
              <a:defRPr sz="2400" b="1">
                <a:solidFill>
                  <a:srgbClr val="262626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endParaRPr lang="en-US" altLang="en-US" sz="1800" b="0">
              <a:solidFill>
                <a:schemeClr val="tx1"/>
              </a:solidFill>
            </a:endParaRPr>
          </a:p>
        </p:txBody>
      </p:sp>
      <p:sp>
        <p:nvSpPr>
          <p:cNvPr id="9222" name="Text Box 5"/>
          <p:cNvSpPr txBox="1">
            <a:spLocks noChangeArrowheads="1"/>
          </p:cNvSpPr>
          <p:nvPr/>
        </p:nvSpPr>
        <p:spPr bwMode="auto">
          <a:xfrm>
            <a:off x="76200" y="76200"/>
            <a:ext cx="899795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defRPr sz="2400" b="1">
                <a:solidFill>
                  <a:srgbClr val="262626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2800" dirty="0" err="1">
                <a:solidFill>
                  <a:srgbClr val="000000"/>
                </a:solidFill>
              </a:rPr>
              <a:t>OpenTripPlanner</a:t>
            </a:r>
            <a:r>
              <a:rPr lang="en-US" altLang="en-US" sz="2800" dirty="0">
                <a:solidFill>
                  <a:srgbClr val="000000"/>
                </a:solidFill>
              </a:rPr>
              <a:t> was selected – open source, cross-platform, with web interface and routing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07D85B-F2D1-4E96-9806-3C2717645B7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" b="2105"/>
          <a:stretch/>
        </p:blipFill>
        <p:spPr>
          <a:xfrm>
            <a:off x="381000" y="1426905"/>
            <a:ext cx="3026370" cy="21696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F47096E-9A60-4982-860E-00D7AB97AC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035" y="4681828"/>
            <a:ext cx="3528773" cy="1490372"/>
          </a:xfrm>
          <a:prstGeom prst="rect">
            <a:avLst/>
          </a:prstGeom>
        </p:spPr>
      </p:pic>
      <p:pic>
        <p:nvPicPr>
          <p:cNvPr id="10" name="Picture 4" descr="http://blog.openplans.org/wp-content/uploads/2012/08/image30471-810x1024.png">
            <a:extLst>
              <a:ext uri="{FF2B5EF4-FFF2-40B4-BE49-F238E27FC236}">
                <a16:creationId xmlns:a16="http://schemas.microsoft.com/office/drawing/2014/main" id="{DF3AD752-94D4-444A-8340-03243D249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9433" y="1676400"/>
            <a:ext cx="2985810" cy="37695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2A53113-83A8-46B8-9776-F8428165438C}"/>
              </a:ext>
            </a:extLst>
          </p:cNvPr>
          <p:cNvSpPr/>
          <p:nvPr/>
        </p:nvSpPr>
        <p:spPr>
          <a:xfrm>
            <a:off x="5220194" y="5609896"/>
            <a:ext cx="347182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GB" sz="1100" dirty="0"/>
              <a:t>Source: http://blog.openplans.org/2012/08/the-openplans-guide-to-gtfs-data/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F8FCCA-6A47-4129-8D76-8B2B883C355F}"/>
              </a:ext>
            </a:extLst>
          </p:cNvPr>
          <p:cNvSpPr txBox="1"/>
          <p:nvPr/>
        </p:nvSpPr>
        <p:spPr>
          <a:xfrm>
            <a:off x="7188042" y="1017271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GTFS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957338E-53D3-4C51-B788-96DD76F55B28}"/>
              </a:ext>
            </a:extLst>
          </p:cNvPr>
          <p:cNvCxnSpPr>
            <a:cxnSpLocks/>
            <a:stCxn id="4" idx="1"/>
            <a:endCxn id="10" idx="0"/>
          </p:cNvCxnSpPr>
          <p:nvPr/>
        </p:nvCxnSpPr>
        <p:spPr>
          <a:xfrm flipH="1">
            <a:off x="6742338" y="1248104"/>
            <a:ext cx="445704" cy="42829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D1109A15-85DC-45F6-ABD4-4CE8B498A354}"/>
              </a:ext>
            </a:extLst>
          </p:cNvPr>
          <p:cNvSpPr txBox="1"/>
          <p:nvPr/>
        </p:nvSpPr>
        <p:spPr>
          <a:xfrm>
            <a:off x="400411" y="3941846"/>
            <a:ext cx="22734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/>
              <a:t>OpenStreetMap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617C591-DFEB-4513-ABAB-260F36B0B7EB}"/>
              </a:ext>
            </a:extLst>
          </p:cNvPr>
          <p:cNvCxnSpPr>
            <a:cxnSpLocks/>
          </p:cNvCxnSpPr>
          <p:nvPr/>
        </p:nvCxnSpPr>
        <p:spPr>
          <a:xfrm>
            <a:off x="2090125" y="4325345"/>
            <a:ext cx="424475" cy="38367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8" name="Picture 27">
            <a:extLst>
              <a:ext uri="{FF2B5EF4-FFF2-40B4-BE49-F238E27FC236}">
                <a16:creationId xmlns:a16="http://schemas.microsoft.com/office/drawing/2014/main" id="{C5829390-0A28-4873-A5F6-AD054E1798F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5992" y="2925476"/>
            <a:ext cx="1828862" cy="1241340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A98066E3-DC32-4267-BAC9-0E564E1E73F9}"/>
              </a:ext>
            </a:extLst>
          </p:cNvPr>
          <p:cNvSpPr txBox="1"/>
          <p:nvPr/>
        </p:nvSpPr>
        <p:spPr>
          <a:xfrm>
            <a:off x="3393658" y="3313832"/>
            <a:ext cx="12561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err="1"/>
              <a:t>GeoTIFF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28651934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>
            <a:extLst>
              <a:ext uri="{FF2B5EF4-FFF2-40B4-BE49-F238E27FC236}">
                <a16:creationId xmlns:a16="http://schemas.microsoft.com/office/drawing/2014/main" id="{157D60A8-92BE-40A1-8162-334CBF6A06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76200"/>
            <a:ext cx="8997950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defRPr sz="2400" b="1">
                <a:solidFill>
                  <a:srgbClr val="262626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2800" dirty="0">
                <a:solidFill>
                  <a:srgbClr val="000000"/>
                </a:solidFill>
              </a:rPr>
              <a:t>An automated framework to derive explanatory variables from disparate open transport data sources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092A253-3E7C-4A52-AB35-69C40F4744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837" y="1295400"/>
            <a:ext cx="5648325" cy="460057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807F8F2-8920-402B-A4C2-0A79EDB9B47F}"/>
              </a:ext>
            </a:extLst>
          </p:cNvPr>
          <p:cNvSpPr/>
          <p:nvPr/>
        </p:nvSpPr>
        <p:spPr>
          <a:xfrm>
            <a:off x="1676400" y="5919421"/>
            <a:ext cx="57197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900" dirty="0"/>
              <a:t>From: Young, Marcus. 2016. “An automated framework to derive model variables from open transport data using R, PostgreSQL and </a:t>
            </a:r>
            <a:r>
              <a:rPr lang="en-GB" sz="900" dirty="0" err="1"/>
              <a:t>OpenTripPlanner</a:t>
            </a:r>
            <a:r>
              <a:rPr lang="en-GB" sz="900" dirty="0"/>
              <a:t>.” Paper presented at 24th GIS Research, UK Conference.</a:t>
            </a:r>
          </a:p>
        </p:txBody>
      </p:sp>
    </p:spTree>
    <p:extLst>
      <p:ext uri="{BB962C8B-B14F-4D97-AF65-F5344CB8AC3E}">
        <p14:creationId xmlns:p14="http://schemas.microsoft.com/office/powerpoint/2010/main" val="355687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>
            <a:extLst>
              <a:ext uri="{FF2B5EF4-FFF2-40B4-BE49-F238E27FC236}">
                <a16:creationId xmlns:a16="http://schemas.microsoft.com/office/drawing/2014/main" id="{3C57C627-ECDE-47FC-B83C-582E4A60E8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76200"/>
            <a:ext cx="89979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defRPr sz="2400" b="1">
                <a:solidFill>
                  <a:srgbClr val="262626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2800" dirty="0">
                <a:solidFill>
                  <a:srgbClr val="000000"/>
                </a:solidFill>
              </a:rPr>
              <a:t>Tutorial – Part 1 (approx. 25 mins)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BE37CA-1926-4E74-8D3F-B65C03190BE5}"/>
              </a:ext>
            </a:extLst>
          </p:cNvPr>
          <p:cNvSpPr txBox="1"/>
          <p:nvPr/>
        </p:nvSpPr>
        <p:spPr>
          <a:xfrm>
            <a:off x="647700" y="952500"/>
            <a:ext cx="7848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Build an OTP network graph for Greater Manchester and then launch your OTP instance and test the web interface.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>
                <a:hlinkClick r:id="rId3"/>
              </a:rPr>
              <a:t>https://github.com/marcusyoung/otp-tutorial</a:t>
            </a:r>
            <a:endParaRPr lang="en-GB" sz="2400" dirty="0"/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intro-otp.pdf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materials.zip</a:t>
            </a:r>
          </a:p>
          <a:p>
            <a:pPr marL="800100" lvl="1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GB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93015B-7F27-4950-A472-4288B6683DC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2819400"/>
            <a:ext cx="3848100" cy="2851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600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>
            <a:extLst>
              <a:ext uri="{FF2B5EF4-FFF2-40B4-BE49-F238E27FC236}">
                <a16:creationId xmlns:a16="http://schemas.microsoft.com/office/drawing/2014/main" id="{3C57C627-ECDE-47FC-B83C-582E4A60E8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76200"/>
            <a:ext cx="89979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defRPr sz="2400" b="1">
                <a:solidFill>
                  <a:srgbClr val="262626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2800" dirty="0">
                <a:solidFill>
                  <a:srgbClr val="000000"/>
                </a:solidFill>
              </a:rPr>
              <a:t>Tutorial – Part 2 (approx. 40 mins)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BE37CA-1926-4E74-8D3F-B65C03190BE5}"/>
              </a:ext>
            </a:extLst>
          </p:cNvPr>
          <p:cNvSpPr txBox="1"/>
          <p:nvPr/>
        </p:nvSpPr>
        <p:spPr>
          <a:xfrm>
            <a:off x="647700" y="952500"/>
            <a:ext cx="7848600" cy="207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Query the OTP Isochrone API to obtain travel-time polygons for accessing Manchester Airport. 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Assess impact of new service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No OTP instance? Use: otp.graspit.co.uk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5FC44E-E4E3-4097-A6F2-777463B5C3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999" y="2895600"/>
            <a:ext cx="4112002" cy="3212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759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>
            <a:extLst>
              <a:ext uri="{FF2B5EF4-FFF2-40B4-BE49-F238E27FC236}">
                <a16:creationId xmlns:a16="http://schemas.microsoft.com/office/drawing/2014/main" id="{3C57C627-ECDE-47FC-B83C-582E4A60E8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" y="76200"/>
            <a:ext cx="899795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defRPr sz="2400" b="1">
                <a:solidFill>
                  <a:srgbClr val="262626"/>
                </a:solidFill>
                <a:latin typeface="Calibri" panose="020F050202020403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2800" dirty="0">
                <a:solidFill>
                  <a:srgbClr val="000000"/>
                </a:solidFill>
              </a:rPr>
              <a:t>Tutorial – Part 3 (approx. 40 mins)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6BE37CA-1926-4E74-8D3F-B65C03190BE5}"/>
              </a:ext>
            </a:extLst>
          </p:cNvPr>
          <p:cNvSpPr txBox="1"/>
          <p:nvPr/>
        </p:nvSpPr>
        <p:spPr>
          <a:xfrm>
            <a:off x="647700" y="952500"/>
            <a:ext cx="7848600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Use an R script to automate querying the OTP route planner API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2400" dirty="0"/>
              <a:t>Look up route to Manchester Airport by public transport for each LSOA in Greater Manchester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BBDD04-823C-4C43-9C51-E5314952AFA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4038600"/>
            <a:ext cx="2895600" cy="22620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F17C98B-CE3F-407E-8402-F34B6490DE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573" y="2743200"/>
            <a:ext cx="7467600" cy="975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1093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3140</TotalTime>
  <Words>467</Words>
  <Application>Microsoft Office PowerPoint</Application>
  <PresentationFormat>On-screen Show (4:3)</PresentationFormat>
  <Paragraphs>178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PowerPoint Presentation</vt:lpstr>
      <vt:lpstr>PowerPoint Presentation</vt:lpstr>
      <vt:lpstr>To calibrate models I needed data on station access journeys and the train leg</vt:lpstr>
      <vt:lpstr>Variety of route planning tools were considered, but found unsuitable and rejected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borchern</dc:creator>
  <cp:lastModifiedBy>Marcus Young</cp:lastModifiedBy>
  <cp:revision>182</cp:revision>
  <cp:lastPrinted>2017-10-02T18:42:13Z</cp:lastPrinted>
  <dcterms:created xsi:type="dcterms:W3CDTF">2014-02-19T23:34:34Z</dcterms:created>
  <dcterms:modified xsi:type="dcterms:W3CDTF">2017-11-16T08:11:31Z</dcterms:modified>
</cp:coreProperties>
</file>

<file path=docProps/thumbnail.jpeg>
</file>